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7" r:id="rId5"/>
  </p:sldMasterIdLst>
  <p:notesMasterIdLst>
    <p:notesMasterId r:id="rId7"/>
  </p:notesMasterIdLst>
  <p:sldIdLst>
    <p:sldId id="1379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6FB"/>
    <a:srgbClr val="7129AF"/>
    <a:srgbClr val="FF0000"/>
    <a:srgbClr val="F40009"/>
    <a:srgbClr val="006EB7"/>
    <a:srgbClr val="C0504D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2D6DB-1F8A-51A2-4FBD-9E5E086C3884}" v="60" dt="2026-03-04T07:36:52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2109" autoAdjust="0"/>
  </p:normalViewPr>
  <p:slideViewPr>
    <p:cSldViewPr snapToGrid="0">
      <p:cViewPr varScale="1">
        <p:scale>
          <a:sx n="104" d="100"/>
          <a:sy n="104" d="100"/>
        </p:scale>
        <p:origin x="2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C4F6D-01A8-4CFE-B37D-054C1666B68F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353A6-A9E0-41E9-A6C3-FA8DF32F60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4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7e20bfc3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37e20bfc33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37e20bfc33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 descr="Kuva, joka sisältää kohteen kuvakaappaus, sininen, Värikkyys, sumennus&#10;&#10;Kuvaus luotu automaattisesti">
            <a:extLst>
              <a:ext uri="{FF2B5EF4-FFF2-40B4-BE49-F238E27FC236}">
                <a16:creationId xmlns:a16="http://schemas.microsoft.com/office/drawing/2014/main" id="{2DDE85E0-D2AD-2792-C1B4-D43E68CB2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228333"/>
            <a:ext cx="12201526" cy="5651034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051033D0-BC0B-8469-E457-9D0F8318D677}"/>
              </a:ext>
            </a:extLst>
          </p:cNvPr>
          <p:cNvSpPr/>
          <p:nvPr/>
        </p:nvSpPr>
        <p:spPr>
          <a:xfrm>
            <a:off x="795337" y="2174099"/>
            <a:ext cx="7148513" cy="375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C44779-FEFF-78A2-364A-1616E44BD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3" y="2562225"/>
            <a:ext cx="6376848" cy="1890510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82A89F-CBC0-DB3A-04DD-FE64C8065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339" y="4612685"/>
            <a:ext cx="6402286" cy="102611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F589687-8513-325A-B742-2D9EE2306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7200" y="209550"/>
            <a:ext cx="7772400" cy="572762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BEBF2500-F62C-5C66-C3E8-F7215A20E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7200" y="209550"/>
            <a:ext cx="7772400" cy="5727626"/>
          </a:xfrm>
          <a:prstGeom prst="rect">
            <a:avLst/>
          </a:prstGeom>
        </p:spPr>
      </p:pic>
      <p:pic>
        <p:nvPicPr>
          <p:cNvPr id="19" name="Kuva 18" descr="Kuva, joka sisältää kohteen Fontti, Grafiikka, graafinen suunnittelu, kuvakaappaus&#10;&#10;Kuvaus luotu automaattisesti">
            <a:extLst>
              <a:ext uri="{FF2B5EF4-FFF2-40B4-BE49-F238E27FC236}">
                <a16:creationId xmlns:a16="http://schemas.microsoft.com/office/drawing/2014/main" id="{B620BD2D-61E3-12E9-1B36-66ACB2A7C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6" y="235709"/>
            <a:ext cx="4528579" cy="7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3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45894FF2-D219-CAAE-D04C-2FA7CA829D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299" y="0"/>
            <a:ext cx="4457701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40D005-78DC-E777-41BE-B9966D9C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365125"/>
            <a:ext cx="6457950" cy="11017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7EEAF-FC2E-7303-FFED-BB5110B5B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73" y="1825625"/>
            <a:ext cx="645795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A2E458-4299-46D0-33A7-B5F15844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125" y="6356350"/>
            <a:ext cx="2743200" cy="365125"/>
          </a:xfrm>
        </p:spPr>
        <p:txBody>
          <a:bodyPr/>
          <a:lstStyle/>
          <a:p>
            <a:fld id="{33FA1CB5-578D-4B1A-A3B9-E7E35128D9B1}" type="datetime1">
              <a:rPr lang="fi-FI" smtClean="0"/>
              <a:t>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DD4E3A-30BC-36F2-1318-0E045AF9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841487-9A04-8F63-0E89-0A22E5DE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5C5CBAA-3D44-D547-B960-613735B5617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403A4C5-ACCC-6D9C-B4FE-7C212C59BF46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</p:spTree>
    <p:extLst>
      <p:ext uri="{BB962C8B-B14F-4D97-AF65-F5344CB8AC3E}">
        <p14:creationId xmlns:p14="http://schemas.microsoft.com/office/powerpoint/2010/main" val="94783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muotoilu&#10;&#10;Kuvaus luotu automaattisesti">
            <a:extLst>
              <a:ext uri="{FF2B5EF4-FFF2-40B4-BE49-F238E27FC236}">
                <a16:creationId xmlns:a16="http://schemas.microsoft.com/office/drawing/2014/main" id="{AF954D12-FCED-0BA7-EAF9-D3E5A373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C49965A0-C5D2-42C2-81F7-B70282414678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320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käsi, sormi, kynsi, henkilö&#10;&#10;Kuvaus luotu automaattisesti">
            <a:extLst>
              <a:ext uri="{FF2B5EF4-FFF2-40B4-BE49-F238E27FC236}">
                <a16:creationId xmlns:a16="http://schemas.microsoft.com/office/drawing/2014/main" id="{D948200B-8ACF-7CA8-E536-FF98F4B1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083085CC-0E44-4475-BE8F-9398A8B2A3FE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02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einä, muotoilu, taide, minimalistinen&#10;&#10;Kuvaus luotu automaattisesti">
            <a:extLst>
              <a:ext uri="{FF2B5EF4-FFF2-40B4-BE49-F238E27FC236}">
                <a16:creationId xmlns:a16="http://schemas.microsoft.com/office/drawing/2014/main" id="{16F0DD69-2A0C-D860-477B-CAEC198C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B5E66F56-5899-4199-AAAA-8D93823B1381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52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mustavalkoinen, vaasi, Asetelmavalokuvaus, talvi&#10;&#10;Kuvaus luotu automaattisesti">
            <a:extLst>
              <a:ext uri="{FF2B5EF4-FFF2-40B4-BE49-F238E27FC236}">
                <a16:creationId xmlns:a16="http://schemas.microsoft.com/office/drawing/2014/main" id="{9AA26358-6C8F-44E9-3706-F52A9EE7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00D8BAEF-327A-4DA3-A98F-845079D4F256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10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mittatikku&#10;&#10;Kuvaus luotu automaattisesti">
            <a:extLst>
              <a:ext uri="{FF2B5EF4-FFF2-40B4-BE49-F238E27FC236}">
                <a16:creationId xmlns:a16="http://schemas.microsoft.com/office/drawing/2014/main" id="{E921D8B5-1E0B-6A09-9790-4FDF43071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99A2BA13-BAE9-4D12-B3E6-4BA6C2F11BCB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93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metalliesineet, sumu, ketju&#10;&#10;Kuvaus luotu automaattisesti">
            <a:extLst>
              <a:ext uri="{FF2B5EF4-FFF2-40B4-BE49-F238E27FC236}">
                <a16:creationId xmlns:a16="http://schemas.microsoft.com/office/drawing/2014/main" id="{6CD5E326-63A4-2466-84A6-828CCBB4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D13E95EE-E068-42D0-B11E-A56BECEE3142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43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sininen, Sähkönsininen, aqua, Taivaansininen&#10;&#10;Kuvaus luotu automaattisesti">
            <a:extLst>
              <a:ext uri="{FF2B5EF4-FFF2-40B4-BE49-F238E27FC236}">
                <a16:creationId xmlns:a16="http://schemas.microsoft.com/office/drawing/2014/main" id="{A915D9C6-EF81-54C8-4A74-84A187C1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"/>
            <a:ext cx="11696700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F83E95-0DB4-022F-09E5-AF3CD32B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5587-2E26-4A85-839F-84A060DE48DE}" type="datetime1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52B933-1437-231F-C047-9ACF6CF3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0BD4DF-B649-8ECD-6950-33C6C607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237EB80-F2B0-B931-39C2-F7536A8D2824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782118-5ABF-86BB-67A2-D74F14361F0D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E9E5AB-BCA2-9BBF-AE99-3D5E368D42C5}"/>
              </a:ext>
            </a:extLst>
          </p:cNvPr>
          <p:cNvSpPr/>
          <p:nvPr/>
        </p:nvSpPr>
        <p:spPr>
          <a:xfrm>
            <a:off x="1128712" y="1549248"/>
            <a:ext cx="7148513" cy="375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CFDDF12-CFC4-998A-68F3-4749DBCF3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937374"/>
            <a:ext cx="6376848" cy="1890510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36D0CEE1-D46D-1541-9108-DFE4F45C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714" y="3987834"/>
            <a:ext cx="6402286" cy="102611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3533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kuvakaappaus, sininen, Sähkönsininen, teksti&#10;&#10;Kuvaus luotu automaattisesti">
            <a:extLst>
              <a:ext uri="{FF2B5EF4-FFF2-40B4-BE49-F238E27FC236}">
                <a16:creationId xmlns:a16="http://schemas.microsoft.com/office/drawing/2014/main" id="{F35B0A7C-CDFA-4785-FEE9-7E6FE1AC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"/>
            <a:ext cx="11696700" cy="68580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F83E95-0DB4-022F-09E5-AF3CD32B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F45B-D073-4582-863B-F252D2A51324}" type="datetime1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52B933-1437-231F-C047-9ACF6CF3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0BD4DF-B649-8ECD-6950-33C6C607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237EB80-F2B0-B931-39C2-F7536A8D2824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782118-5ABF-86BB-67A2-D74F14361F0D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E9E5AB-BCA2-9BBF-AE99-3D5E368D42C5}"/>
              </a:ext>
            </a:extLst>
          </p:cNvPr>
          <p:cNvSpPr/>
          <p:nvPr/>
        </p:nvSpPr>
        <p:spPr>
          <a:xfrm>
            <a:off x="1128712" y="1549248"/>
            <a:ext cx="7148513" cy="375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CFDDF12-CFC4-998A-68F3-4749DBCF3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937374"/>
            <a:ext cx="6376848" cy="1890510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36D0CEE1-D46D-1541-9108-DFE4F45C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714" y="3987834"/>
            <a:ext cx="6402286" cy="102611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725464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Sähkönsininen, kuvakaappaus, Taivaansininen, sininen&#10;&#10;Kuvaus luotu automaattisesti">
            <a:extLst>
              <a:ext uri="{FF2B5EF4-FFF2-40B4-BE49-F238E27FC236}">
                <a16:creationId xmlns:a16="http://schemas.microsoft.com/office/drawing/2014/main" id="{780F45B7-9FC9-25A4-8A5B-C163948C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2DA48254-BCED-489B-AD3C-5CB68169E43F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5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Kuva, joka sisältää kohteen vaate, kollaasi, mies, nainen&#10;&#10;Kuvaus luotu automaattisesti">
            <a:extLst>
              <a:ext uri="{FF2B5EF4-FFF2-40B4-BE49-F238E27FC236}">
                <a16:creationId xmlns:a16="http://schemas.microsoft.com/office/drawing/2014/main" id="{25429A65-FC02-D89E-3E56-C90D0622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0"/>
            <a:ext cx="11704320" cy="687366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F589687-8513-325A-B742-2D9EE2306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7200" y="209550"/>
            <a:ext cx="7772400" cy="5727626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BEBF2500-F62C-5C66-C3E8-F7215A20E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7200" y="209550"/>
            <a:ext cx="7772400" cy="5727626"/>
          </a:xfrm>
          <a:prstGeom prst="rect">
            <a:avLst/>
          </a:prstGeom>
        </p:spPr>
      </p:pic>
      <p:pic>
        <p:nvPicPr>
          <p:cNvPr id="19" name="Kuva 18" descr="Kuva, joka sisältää kohteen Fontti, Grafiikka, graafinen suunnittelu, kuvakaappaus&#10;&#10;Kuvaus luotu automaattisesti">
            <a:extLst>
              <a:ext uri="{FF2B5EF4-FFF2-40B4-BE49-F238E27FC236}">
                <a16:creationId xmlns:a16="http://schemas.microsoft.com/office/drawing/2014/main" id="{B620BD2D-61E3-12E9-1B36-66ACB2A7C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64" y="2148733"/>
            <a:ext cx="6123717" cy="10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3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taivas, sininen, piha-&#10;&#10;Kuvaus luotu automaattisesti">
            <a:extLst>
              <a:ext uri="{FF2B5EF4-FFF2-40B4-BE49-F238E27FC236}">
                <a16:creationId xmlns:a16="http://schemas.microsoft.com/office/drawing/2014/main" id="{48938614-E7FC-D23C-FE2D-5506E91C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4FC4905E-97E7-4E1F-8E8F-429677ED369F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586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ähkönsininen, Taivaansininen, Majorellen sininen, sininen&#10;&#10;Kuvaus luotu automaattisesti">
            <a:extLst>
              <a:ext uri="{FF2B5EF4-FFF2-40B4-BE49-F238E27FC236}">
                <a16:creationId xmlns:a16="http://schemas.microsoft.com/office/drawing/2014/main" id="{922FAABE-7CFC-DD4C-CFCA-C9414796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F62A9470-5235-47F5-BE1A-ED4A64012A48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84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ininen, talvi&#10;&#10;Kuvaus luotu automaattisesti, normaali luotettavuus">
            <a:extLst>
              <a:ext uri="{FF2B5EF4-FFF2-40B4-BE49-F238E27FC236}">
                <a16:creationId xmlns:a16="http://schemas.microsoft.com/office/drawing/2014/main" id="{E7A49ACC-0BB9-85F8-9C27-68341D39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3C5F4772-376F-4692-AE34-511CB34B8134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287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ininen&#10;&#10;Kuvaus luotu automaattisesti">
            <a:extLst>
              <a:ext uri="{FF2B5EF4-FFF2-40B4-BE49-F238E27FC236}">
                <a16:creationId xmlns:a16="http://schemas.microsoft.com/office/drawing/2014/main" id="{E21A25ED-EFA7-0C90-22D3-EA27D0F4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77A6C298-29F1-47A7-BD43-1B6FEE1DEB8F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2427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Sähkönsininen, taivas, sininen, antenni&#10;&#10;Kuvaus luotu automaattisesti">
            <a:extLst>
              <a:ext uri="{FF2B5EF4-FFF2-40B4-BE49-F238E27FC236}">
                <a16:creationId xmlns:a16="http://schemas.microsoft.com/office/drawing/2014/main" id="{A0825D5C-3167-4174-53F1-73F249CE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5DEBF552-AAF0-427B-8959-2DDF42D84362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351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950259"/>
            <a:ext cx="3932237" cy="11071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r>
              <a:rPr lang="en-US" err="1"/>
              <a:t>napsauttamalla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223246"/>
            <a:ext cx="3932237" cy="364574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83188" y="950259"/>
            <a:ext cx="6172200" cy="49107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Lisää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tekstiä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Toinen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taso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Kolmas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taso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Neljäs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taso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Viides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taso</a:t>
            </a: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Päivämäärä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B618-FC0D-46FC-BBC7-6FE77D0DF330}" type="datetime1">
              <a:rPr lang="fi-FI" smtClean="0"/>
              <a:t>4.3.2026</a:t>
            </a:fld>
            <a:endParaRPr lang="fi-FI"/>
          </a:p>
        </p:txBody>
      </p:sp>
      <p:sp>
        <p:nvSpPr>
          <p:cNvPr id="7" name="Dian numeron paikkamerkki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7F41-1C88-EE4A-81AD-DECA65290A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1210315"/>
      </p:ext>
    </p:extLst>
  </p:cSld>
  <p:clrMapOvr>
    <a:masterClrMapping/>
  </p:clrMapOvr>
  <p:transition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48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Digitaalisen kv-kaupan kasvuvalmennus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785D-3570-4978-B41D-E24DA8998D46}" type="datetime1">
              <a:rPr lang="fi-FI" smtClean="0"/>
              <a:t>4.3.2026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826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2947"/>
            <a:ext cx="12191999" cy="56250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95337" y="2174151"/>
            <a:ext cx="7148830" cy="3759835"/>
          </a:xfrm>
          <a:custGeom>
            <a:avLst/>
            <a:gdLst/>
            <a:ahLst/>
            <a:cxnLst/>
            <a:rect l="l" t="t" r="r" b="b"/>
            <a:pathLst>
              <a:path w="7148830" h="3759835">
                <a:moveTo>
                  <a:pt x="7148576" y="0"/>
                </a:moveTo>
                <a:lnTo>
                  <a:pt x="0" y="0"/>
                </a:lnTo>
                <a:lnTo>
                  <a:pt x="0" y="3759454"/>
                </a:lnTo>
                <a:lnTo>
                  <a:pt x="7148576" y="3759454"/>
                </a:lnTo>
                <a:lnTo>
                  <a:pt x="7148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94" y="351105"/>
            <a:ext cx="4159922" cy="5393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48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Digitaalisen kv-kaupan kasvuvalmennus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C656-1095-4D96-AA23-A333ED26DF7F}" type="datetime1">
              <a:rPr lang="fi-FI" smtClean="0"/>
              <a:t>4.3.2026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472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48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043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48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50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aqua, Grafiikka, sininen, kuvakaappaus&#10;&#10;Kuvaus luotu automaattisesti">
            <a:extLst>
              <a:ext uri="{FF2B5EF4-FFF2-40B4-BE49-F238E27FC236}">
                <a16:creationId xmlns:a16="http://schemas.microsoft.com/office/drawing/2014/main" id="{44A8931D-D034-CE1E-91A8-87B331C8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F83E95-0DB4-022F-09E5-AF3CD32B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D512-05B5-410E-B8DF-B3F3316A0257}" type="datetime1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52B933-1437-231F-C047-9ACF6CF3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0BD4DF-B649-8ECD-6950-33C6C607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237EB80-F2B0-B931-39C2-F7536A8D2824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782118-5ABF-86BB-67A2-D74F14361F0D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E9E5AB-BCA2-9BBF-AE99-3D5E368D42C5}"/>
              </a:ext>
            </a:extLst>
          </p:cNvPr>
          <p:cNvSpPr/>
          <p:nvPr/>
        </p:nvSpPr>
        <p:spPr>
          <a:xfrm>
            <a:off x="1128712" y="1549248"/>
            <a:ext cx="7148513" cy="375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CFDDF12-CFC4-998A-68F3-4749DBCF3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937374"/>
            <a:ext cx="6376848" cy="1890510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36D0CEE1-D46D-1541-9108-DFE4F45C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714" y="3987834"/>
            <a:ext cx="6402286" cy="102611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250644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48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97991" y="1701000"/>
            <a:ext cx="4750435" cy="439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2550" y="1701000"/>
            <a:ext cx="5009515" cy="439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539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2947"/>
            <a:ext cx="12191999" cy="56250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95337" y="2174151"/>
            <a:ext cx="7148830" cy="3759835"/>
          </a:xfrm>
          <a:custGeom>
            <a:avLst/>
            <a:gdLst/>
            <a:ahLst/>
            <a:cxnLst/>
            <a:rect l="l" t="t" r="r" b="b"/>
            <a:pathLst>
              <a:path w="7148830" h="3759835">
                <a:moveTo>
                  <a:pt x="7148576" y="0"/>
                </a:moveTo>
                <a:lnTo>
                  <a:pt x="0" y="0"/>
                </a:lnTo>
                <a:lnTo>
                  <a:pt x="0" y="3759454"/>
                </a:lnTo>
                <a:lnTo>
                  <a:pt x="7148576" y="3759454"/>
                </a:lnTo>
                <a:lnTo>
                  <a:pt x="7148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94" y="351105"/>
            <a:ext cx="4159922" cy="5393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48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2706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9"/>
            <a:ext cx="11696700" cy="68579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495300" cy="6858000"/>
          </a:xfrm>
          <a:custGeom>
            <a:avLst/>
            <a:gdLst/>
            <a:ahLst/>
            <a:cxnLst/>
            <a:rect l="l" t="t" r="r" b="b"/>
            <a:pathLst>
              <a:path w="495300" h="6858000">
                <a:moveTo>
                  <a:pt x="495300" y="0"/>
                </a:moveTo>
                <a:lnTo>
                  <a:pt x="0" y="0"/>
                </a:lnTo>
                <a:lnTo>
                  <a:pt x="0" y="6858000"/>
                </a:lnTo>
                <a:lnTo>
                  <a:pt x="495300" y="6858000"/>
                </a:lnTo>
                <a:lnTo>
                  <a:pt x="495300" y="0"/>
                </a:lnTo>
                <a:close/>
              </a:path>
            </a:pathLst>
          </a:custGeom>
          <a:solidFill>
            <a:srgbClr val="004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545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DDB18E75-2B8D-CDCC-A3C2-D0093EBC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F83E95-0DB4-022F-09E5-AF3CD32B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CC09-42DC-4CE4-92D5-F0E05D5889C9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52B933-1437-231F-C047-9ACF6CF3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0BD4DF-B649-8ECD-6950-33C6C607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237EB80-F2B0-B931-39C2-F7536A8D2824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782118-5ABF-86BB-67A2-D74F14361F0D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E9E5AB-BCA2-9BBF-AE99-3D5E368D42C5}"/>
              </a:ext>
            </a:extLst>
          </p:cNvPr>
          <p:cNvSpPr/>
          <p:nvPr/>
        </p:nvSpPr>
        <p:spPr>
          <a:xfrm>
            <a:off x="1128712" y="1549248"/>
            <a:ext cx="7148513" cy="375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CFDDF12-CFC4-998A-68F3-4749DBCF3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937374"/>
            <a:ext cx="6376848" cy="1890510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36D0CEE1-D46D-1541-9108-DFE4F45C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714" y="3987834"/>
            <a:ext cx="6402286" cy="102611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20186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B717-75EE-489F-AC4C-D59C059EDAD4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F84-BBCC-4A1A-81EB-599058CB133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A0FA54-F371-449C-B483-82A1AD8E1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0038" y="6457950"/>
            <a:ext cx="3365500" cy="26352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4pPr marL="1371600" indent="0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3"/>
            <a:r>
              <a:rPr lang="fi-FI" dirty="0"/>
              <a:t>Sanna Varis, KTM</a:t>
            </a:r>
          </a:p>
        </p:txBody>
      </p:sp>
    </p:spTree>
    <p:extLst>
      <p:ext uri="{BB962C8B-B14F-4D97-AF65-F5344CB8AC3E}">
        <p14:creationId xmlns:p14="http://schemas.microsoft.com/office/powerpoint/2010/main" val="565120358"/>
      </p:ext>
    </p:extLst>
  </p:cSld>
  <p:clrMapOvr>
    <a:masterClrMapping/>
  </p:clrMapOvr>
  <p:transition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B717-75EE-489F-AC4C-D59C059EDAD4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F84-BBCC-4A1A-81EB-599058CB133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A0FA54-F371-449C-B483-82A1AD8E1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0038" y="6457950"/>
            <a:ext cx="3365500" cy="26352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4pPr marL="1371600" indent="0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3"/>
            <a:r>
              <a:rPr lang="fi-FI" dirty="0"/>
              <a:t>Sanna Varis, KTM</a:t>
            </a:r>
          </a:p>
        </p:txBody>
      </p:sp>
    </p:spTree>
    <p:extLst>
      <p:ext uri="{BB962C8B-B14F-4D97-AF65-F5344CB8AC3E}">
        <p14:creationId xmlns:p14="http://schemas.microsoft.com/office/powerpoint/2010/main" val="389793302"/>
      </p:ext>
    </p:extLst>
  </p:cSld>
  <p:clrMapOvr>
    <a:masterClrMapping/>
  </p:clrMapOvr>
  <p:transition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B717-75EE-489F-AC4C-D59C059EDAD4}" type="datetimeFigureOut">
              <a:rPr lang="fi-FI" smtClean="0"/>
              <a:t>4.3.2026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DF84-BBCC-4A1A-81EB-599058CB133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A0FA54-F371-449C-B483-82A1AD8E1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0038" y="6457950"/>
            <a:ext cx="3365500" cy="26352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4pPr marL="1371600" indent="0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3"/>
            <a:r>
              <a:rPr lang="fi-FI" dirty="0"/>
              <a:t>Sanna Varis, KTM</a:t>
            </a:r>
          </a:p>
        </p:txBody>
      </p:sp>
    </p:spTree>
    <p:extLst>
      <p:ext uri="{BB962C8B-B14F-4D97-AF65-F5344CB8AC3E}">
        <p14:creationId xmlns:p14="http://schemas.microsoft.com/office/powerpoint/2010/main" val="2958055335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DDB18E75-2B8D-CDCC-A3C2-D0093EBC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0"/>
            <a:ext cx="11696700" cy="6869187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F83E95-0DB4-022F-09E5-AF3CD32B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98A3-CEA7-4546-92F4-46AD315E0DD8}" type="datetime1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52B933-1437-231F-C047-9ACF6CF3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0BD4DF-B649-8ECD-6950-33C6C607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237EB80-F2B0-B931-39C2-F7536A8D2824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E782118-5ABF-86BB-67A2-D74F14361F0D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8E9E5AB-BCA2-9BBF-AE99-3D5E368D42C5}"/>
              </a:ext>
            </a:extLst>
          </p:cNvPr>
          <p:cNvSpPr/>
          <p:nvPr/>
        </p:nvSpPr>
        <p:spPr>
          <a:xfrm>
            <a:off x="1128712" y="1549248"/>
            <a:ext cx="7148513" cy="375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CFDDF12-CFC4-998A-68F3-4749DBCF3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1937374"/>
            <a:ext cx="6376848" cy="1890510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36D0CEE1-D46D-1541-9108-DFE4F45C3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714" y="3987834"/>
            <a:ext cx="6402286" cy="1026115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30701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5D84DD-5DF1-0E81-3A4C-655872CB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448926" cy="11017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A92EE-993B-FB6E-DFB4-D0D2C52D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4" y="1825625"/>
            <a:ext cx="10448926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5FE3D-ED81-2C6E-38B1-9F2BE04F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86D2D9-2EB9-E064-D879-5C8A46A8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DF9F771-22C5-1895-DC0A-8CD2EDA814C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3CA3368-9784-7BD0-4591-12A08F9E1FD9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EA81CB0-1BCD-CB75-5407-705AD72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356350"/>
            <a:ext cx="2743200" cy="365125"/>
          </a:xfrm>
        </p:spPr>
        <p:txBody>
          <a:bodyPr/>
          <a:lstStyle/>
          <a:p>
            <a:fld id="{A3DAD5E9-1B29-4E6B-8256-BA4112875952}" type="datetime1">
              <a:rPr lang="fi-FI" smtClean="0"/>
              <a:t>4.3.2026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38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0D005-78DC-E777-41BE-B9966D9C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7EEAF-FC2E-7303-FFED-BB5110B5B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74" y="1825625"/>
            <a:ext cx="5000626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D6B481-F9D5-7E99-0D58-40CA2D12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174" y="1825625"/>
            <a:ext cx="5000626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A2E458-4299-46D0-33A7-B5F15844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125" y="6356350"/>
            <a:ext cx="2743200" cy="365125"/>
          </a:xfrm>
        </p:spPr>
        <p:txBody>
          <a:bodyPr/>
          <a:lstStyle/>
          <a:p>
            <a:fld id="{29A9D06A-FC1D-43C0-BC0B-8167BD31DF0E}" type="datetime1">
              <a:rPr lang="fi-FI" smtClean="0"/>
              <a:t>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DD4E3A-30BC-36F2-1318-0E045AF9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841487-9A04-8F63-0E89-0A22E5DE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5C5CBAA-3D44-D547-B960-613735B5617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403A4C5-ACCC-6D9C-B4FE-7C212C59BF46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</p:spTree>
    <p:extLst>
      <p:ext uri="{BB962C8B-B14F-4D97-AF65-F5344CB8AC3E}">
        <p14:creationId xmlns:p14="http://schemas.microsoft.com/office/powerpoint/2010/main" val="105159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44E35DF-9BDE-31EC-DA14-F24367860AB7}"/>
              </a:ext>
            </a:extLst>
          </p:cNvPr>
          <p:cNvSpPr/>
          <p:nvPr/>
        </p:nvSpPr>
        <p:spPr>
          <a:xfrm>
            <a:off x="7734300" y="0"/>
            <a:ext cx="44577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40D005-78DC-E777-41BE-B9966D9C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365125"/>
            <a:ext cx="6457950" cy="11017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7EEAF-FC2E-7303-FFED-BB5110B5B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73" y="1825625"/>
            <a:ext cx="645795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D6B481-F9D5-7E99-0D58-40CA2D12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400" y="1825625"/>
            <a:ext cx="35433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A2E458-4299-46D0-33A7-B5F15844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125" y="6356350"/>
            <a:ext cx="2743200" cy="365125"/>
          </a:xfrm>
        </p:spPr>
        <p:txBody>
          <a:bodyPr/>
          <a:lstStyle/>
          <a:p>
            <a:fld id="{B3ED3BC3-6468-4261-8FF8-08215737F02B}" type="datetime1">
              <a:rPr lang="fi-FI" smtClean="0"/>
              <a:t>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DD4E3A-30BC-36F2-1318-0E045AF9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841487-9A04-8F63-0E89-0A22E5DE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5C5CBAA-3D44-D547-B960-613735B5617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403A4C5-ACCC-6D9C-B4FE-7C212C59BF46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</p:spTree>
    <p:extLst>
      <p:ext uri="{BB962C8B-B14F-4D97-AF65-F5344CB8AC3E}">
        <p14:creationId xmlns:p14="http://schemas.microsoft.com/office/powerpoint/2010/main" val="370253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44E35DF-9BDE-31EC-DA14-F24367860AB7}"/>
              </a:ext>
            </a:extLst>
          </p:cNvPr>
          <p:cNvSpPr/>
          <p:nvPr/>
        </p:nvSpPr>
        <p:spPr>
          <a:xfrm>
            <a:off x="7734300" y="0"/>
            <a:ext cx="4457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40D005-78DC-E777-41BE-B9966D9C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365125"/>
            <a:ext cx="6457950" cy="11017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7EEAF-FC2E-7303-FFED-BB5110B5B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73" y="1825625"/>
            <a:ext cx="645795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D6B481-F9D5-7E99-0D58-40CA2D12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400" y="1825625"/>
            <a:ext cx="35433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A2E458-4299-46D0-33A7-B5F15844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125" y="6356350"/>
            <a:ext cx="2743200" cy="365125"/>
          </a:xfrm>
        </p:spPr>
        <p:txBody>
          <a:bodyPr/>
          <a:lstStyle/>
          <a:p>
            <a:fld id="{191D989B-0740-4663-B77B-EA52800BDDC5}" type="datetime1">
              <a:rPr lang="fi-FI" smtClean="0"/>
              <a:t>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DD4E3A-30BC-36F2-1318-0E045AF9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841487-9A04-8F63-0E89-0A22E5DE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5C5CBAA-3D44-D547-B960-613735B5617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403A4C5-ACCC-6D9C-B4FE-7C212C59BF46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</p:spTree>
    <p:extLst>
      <p:ext uri="{BB962C8B-B14F-4D97-AF65-F5344CB8AC3E}">
        <p14:creationId xmlns:p14="http://schemas.microsoft.com/office/powerpoint/2010/main" val="24126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444E35DF-9BDE-31EC-DA14-F24367860AB7}"/>
              </a:ext>
            </a:extLst>
          </p:cNvPr>
          <p:cNvSpPr/>
          <p:nvPr/>
        </p:nvSpPr>
        <p:spPr>
          <a:xfrm>
            <a:off x="7734300" y="0"/>
            <a:ext cx="44577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40D005-78DC-E777-41BE-B9966D9C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365125"/>
            <a:ext cx="6457950" cy="11017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7EEAF-FC2E-7303-FFED-BB5110B5B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173" y="1825625"/>
            <a:ext cx="645795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D6B481-F9D5-7E99-0D58-40CA2D12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400" y="1825625"/>
            <a:ext cx="35433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A2E458-4299-46D0-33A7-B5F15844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125" y="6356350"/>
            <a:ext cx="2743200" cy="365125"/>
          </a:xfrm>
        </p:spPr>
        <p:txBody>
          <a:bodyPr/>
          <a:lstStyle/>
          <a:p>
            <a:fld id="{7BCF834F-93E8-4449-8CF0-A0BF6D2C9E4D}" type="datetime1">
              <a:rPr lang="fi-FI" smtClean="0"/>
              <a:t>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DD4E3A-30BC-36F2-1318-0E045AF9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Digitaalisen kv-kaupan kasvuvalmennus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D841487-9A04-8F63-0E89-0A22E5DE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5C5CBAA-3D44-D547-B960-613735B5617F}"/>
              </a:ext>
            </a:extLst>
          </p:cNvPr>
          <p:cNvSpPr/>
          <p:nvPr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403A4C5-ACCC-6D9C-B4FE-7C212C59BF46}"/>
              </a:ext>
            </a:extLst>
          </p:cNvPr>
          <p:cNvSpPr txBox="1"/>
          <p:nvPr/>
        </p:nvSpPr>
        <p:spPr>
          <a:xfrm rot="16200000">
            <a:off x="-1114425" y="515302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chemeClr val="bg1"/>
                </a:solidFill>
              </a:rPr>
              <a:t>Suomen Yrittäjäopisto</a:t>
            </a:r>
          </a:p>
        </p:txBody>
      </p:sp>
    </p:spTree>
    <p:extLst>
      <p:ext uri="{BB962C8B-B14F-4D97-AF65-F5344CB8AC3E}">
        <p14:creationId xmlns:p14="http://schemas.microsoft.com/office/powerpoint/2010/main" val="139154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F149A7-BA3F-020D-DAC0-7B8AD804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365125"/>
            <a:ext cx="10334625" cy="1101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E0C4D1-D0AD-F5E1-9220-8E500152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74" y="1825625"/>
            <a:ext cx="103346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B46CC9-26EE-9BB3-6375-9FD3EEA9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2D11-4EC3-490F-A4F0-943FA5245DD6}" type="datetime1">
              <a:rPr lang="fi-FI" smtClean="0"/>
              <a:t>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0C0C0E-0532-6E73-83FD-51E7AE39E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Digitaalisen kv-kaupan kasvuvalmennus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07554A-FF64-6D8E-DE4F-B4C368AD1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D9F4-E83A-46A7-80C9-4B15F11814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9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705" r:id="rId26"/>
    <p:sldLayoutId id="2147483706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95300" cy="6858000"/>
          </a:xfrm>
          <a:custGeom>
            <a:avLst/>
            <a:gdLst/>
            <a:ahLst/>
            <a:cxnLst/>
            <a:rect l="l" t="t" r="r" b="b"/>
            <a:pathLst>
              <a:path w="495300" h="6858000">
                <a:moveTo>
                  <a:pt x="495300" y="0"/>
                </a:moveTo>
                <a:lnTo>
                  <a:pt x="0" y="0"/>
                </a:lnTo>
                <a:lnTo>
                  <a:pt x="0" y="6858000"/>
                </a:lnTo>
                <a:lnTo>
                  <a:pt x="495300" y="6858000"/>
                </a:lnTo>
                <a:lnTo>
                  <a:pt x="495300" y="0"/>
                </a:lnTo>
                <a:close/>
              </a:path>
            </a:pathLst>
          </a:custGeom>
          <a:solidFill>
            <a:srgbClr val="004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7991" y="528904"/>
            <a:ext cx="9996017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48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7991" y="1826447"/>
            <a:ext cx="6015990" cy="350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8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2946FBA-7C85-6354-8E1F-6FB579BAC82A}"/>
              </a:ext>
            </a:extLst>
          </p:cNvPr>
          <p:cNvSpPr txBox="1"/>
          <p:nvPr/>
        </p:nvSpPr>
        <p:spPr>
          <a:xfrm>
            <a:off x="10210800" y="440058"/>
            <a:ext cx="136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0000"/>
                </a:solidFill>
              </a:rPr>
              <a:t>POHJA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688064" y="230725"/>
            <a:ext cx="9284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B12F"/>
              </a:buClr>
              <a:buSzPts val="2400"/>
              <a:buFontTx/>
              <a:buNone/>
              <a:tabLst/>
              <a:defRPr/>
            </a:pPr>
            <a:r>
              <a:rPr kumimoji="0" lang="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Keskeiset tavoitteet ja toimenpiteet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792344" y="1176300"/>
            <a:ext cx="2180000" cy="1990800"/>
          </a:xfrm>
          <a:prstGeom prst="rect">
            <a:avLst/>
          </a:prstGeom>
          <a:noFill/>
          <a:ln w="9525" cap="flat" cmpd="sng">
            <a:solidFill>
              <a:srgbClr val="9191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VUODEN PÄÄTAVOITE: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>
              <a:buClr>
                <a:srgbClr val="000000"/>
              </a:buClr>
              <a:buSzPts val="1100"/>
              <a:defRPr/>
            </a:pPr>
            <a:r>
              <a:rPr lang="fi-FI" sz="1100" dirty="0">
                <a:latin typeface="Arial"/>
                <a:ea typeface="Corbel"/>
                <a:cs typeface="Arial"/>
              </a:rPr>
              <a:t>Kirjaa tähän tavoite (Smart)</a:t>
            </a:r>
            <a:br>
              <a:rPr lang="fi-FI" sz="1100" dirty="0">
                <a:latin typeface="Arial"/>
                <a:ea typeface="Corbel"/>
                <a:cs typeface="Arial"/>
              </a:rPr>
            </a:br>
            <a:br>
              <a:rPr lang="fi-FI" sz="1100" dirty="0">
                <a:solidFill>
                  <a:srgbClr val="000000"/>
                </a:solidFill>
                <a:latin typeface="Arial"/>
                <a:ea typeface="Corbel"/>
                <a:cs typeface="Arial"/>
                <a:sym typeface="Corbel"/>
              </a:rPr>
            </a:br>
            <a:r>
              <a:rPr lang="fi-FI" sz="1100" dirty="0">
                <a:solidFill>
                  <a:srgbClr val="000000"/>
                </a:solidFill>
                <a:latin typeface="Arial"/>
                <a:ea typeface="Corbel"/>
                <a:cs typeface="Arial"/>
                <a:sym typeface="Corbel"/>
              </a:rPr>
              <a:t>Esim. 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orbel"/>
                <a:cs typeface="Arial"/>
                <a:sym typeface="Corbel"/>
              </a:rPr>
              <a:t>Kasvattaa liikevaihtoa 8 % vuoden 2025 loppuun mennessä panostamalla brändin tunnettuuden kasvattamiseen, lanseeraamalla uusi palvelu sekä varmistamalla nykyasiakkaiden tyytyväisyys. </a:t>
            </a:r>
            <a:endParaRPr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orbel"/>
              <a:cs typeface="Arial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793268" y="3167100"/>
            <a:ext cx="2180000" cy="3491200"/>
          </a:xfrm>
          <a:prstGeom prst="rect">
            <a:avLst/>
          </a:prstGeom>
          <a:noFill/>
          <a:ln w="9525" cap="flat" cmpd="sng">
            <a:solidFill>
              <a:srgbClr val="9191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NUMEROTAVOITTEET 2025</a:t>
            </a:r>
            <a:endParaRPr lang="fi" sz="1200" b="1" dirty="0">
              <a:solidFill>
                <a:srgbClr val="000000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i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Tähän muutama tarkka numeerinen tavoite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lang="fi" sz="1200" dirty="0">
              <a:solidFill>
                <a:srgbClr val="000000"/>
              </a:solidFill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fi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Esim. </a:t>
            </a:r>
            <a:endParaRPr kumimoji="0" sz="1067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457189" marR="0" lvl="0" indent="-28785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Char char="●"/>
              <a:tabLst/>
              <a:defRPr/>
            </a:pPr>
            <a:r>
              <a:rPr kumimoji="0" lang="fi-FI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Myynti uusille asiakkaille 70 000 €</a:t>
            </a:r>
          </a:p>
          <a:p>
            <a:pPr marL="457189" marR="0" lvl="0" indent="-28785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Char char="●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Kokoustilapalvelun lanseeraus ja myynti 40 000 € (uutuus)</a:t>
            </a:r>
          </a:p>
          <a:p>
            <a:pPr marL="457189" marR="0" lvl="0" indent="-28785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Char char="●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Myynti aktiiviasiakkaille 180 000 €</a:t>
            </a:r>
          </a:p>
          <a:p>
            <a:pPr marL="1693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189" marR="0" lvl="0" indent="-28785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rbel"/>
              <a:buChar char="●"/>
              <a:tabLst/>
              <a:defRPr/>
            </a:pPr>
            <a:endParaRPr kumimoji="0" lang="fi-FI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Google Shape;11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9355" y="1582882"/>
            <a:ext cx="4806800" cy="469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DA6F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5" idx="0"/>
            <a:endCxn id="115" idx="4"/>
          </p:cNvCxnSpPr>
          <p:nvPr/>
        </p:nvCxnSpPr>
        <p:spPr>
          <a:xfrm>
            <a:off x="7192755" y="1582882"/>
            <a:ext cx="0" cy="4698800"/>
          </a:xfrm>
          <a:prstGeom prst="straightConnector1">
            <a:avLst/>
          </a:prstGeom>
          <a:noFill/>
          <a:ln w="9525" cap="flat" cmpd="sng">
            <a:solidFill>
              <a:srgbClr val="FF126E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19" name="Google Shape;11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5" idx="0"/>
            <a:endCxn id="115" idx="4"/>
          </p:cNvCxnSpPr>
          <p:nvPr/>
        </p:nvCxnSpPr>
        <p:spPr>
          <a:xfrm>
            <a:off x="7192755" y="1582882"/>
            <a:ext cx="0" cy="4698800"/>
          </a:xfrm>
          <a:prstGeom prst="straightConnector1">
            <a:avLst/>
          </a:prstGeom>
          <a:noFill/>
          <a:ln w="9525" cap="flat" cmpd="sng">
            <a:solidFill>
              <a:srgbClr val="91919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5" idx="2"/>
            <a:endCxn id="115" idx="6"/>
          </p:cNvCxnSpPr>
          <p:nvPr/>
        </p:nvCxnSpPr>
        <p:spPr>
          <a:xfrm>
            <a:off x="4789355" y="3932282"/>
            <a:ext cx="4806800" cy="0"/>
          </a:xfrm>
          <a:prstGeom prst="straightConnector1">
            <a:avLst/>
          </a:prstGeom>
          <a:noFill/>
          <a:ln w="9525" cap="flat" cmpd="sng">
            <a:solidFill>
              <a:srgbClr val="91919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7"/>
          <p:cNvSpPr txBox="1"/>
          <p:nvPr/>
        </p:nvSpPr>
        <p:spPr>
          <a:xfrm>
            <a:off x="7350952" y="1615400"/>
            <a:ext cx="44496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1-3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onsolas"/>
              <a:cs typeface="Arial" panose="020B0604020202020204" pitchFamily="34" charset="0"/>
              <a:sym typeface="Consolas"/>
            </a:endParaRP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Sivuston päivittäminen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Uuden palvelun tuotteistaminen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Google My Business kuntoon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Instagramin haltuunotto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Somejulkaisujen ideointi ja kalenterointi 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Digimainostoimistokumppanin kilpailutus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rbel"/>
              <a:buChar char="●"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45718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7371355" y="4012321"/>
            <a:ext cx="4449600" cy="2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4-6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nsolas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Hakusanamainonta käyntiin (koko vuosi)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nsolas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Verkkosivuston analytiikan läpikäynti / näkymät raportteihin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nsolas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Kuvaukset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nsolas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Somejulkaisujen ideointi ja kalenterointi </a:t>
            </a:r>
          </a:p>
          <a:p>
            <a:pPr marL="457189" marR="0" lvl="0" indent="-2963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900"/>
              <a:buFont typeface="Consolas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Sivuston päivittäminen</a:t>
            </a:r>
          </a:p>
        </p:txBody>
      </p:sp>
      <p:sp>
        <p:nvSpPr>
          <p:cNvPr id="124" name="Google Shape;124;p27"/>
          <p:cNvSpPr txBox="1"/>
          <p:nvPr/>
        </p:nvSpPr>
        <p:spPr>
          <a:xfrm>
            <a:off x="3076624" y="4015694"/>
            <a:ext cx="4066400" cy="2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7-9</a:t>
            </a:r>
          </a:p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Somejulkaisujen ideointi ja kalenterointi </a:t>
            </a:r>
          </a:p>
          <a:p>
            <a:pPr marL="171450" marR="0" lvl="0" indent="-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Materiaalien valmistaminen uuden palvelun markkinointia varten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457189" marR="0" lvl="0" indent="-296326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rbel"/>
              <a:buChar char="●"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3056221" y="1579270"/>
            <a:ext cx="4066400" cy="172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r>
              <a:rPr kumimoji="0" lang="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10-12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457189" marR="0" lvl="0" indent="-296326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Tunnettuuskysely yhteistyössä amk:n kanssa</a:t>
            </a:r>
          </a:p>
          <a:p>
            <a:pPr marL="457189" marR="0" lvl="0" indent="-296326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Vuoden markkinoinnin ja myynnin tulosten läpikäynti ja analysointi</a:t>
            </a:r>
          </a:p>
          <a:p>
            <a:pPr marL="457189" marR="0" lvl="0" indent="-296326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Ensi vuoden suunnitelmat</a:t>
            </a:r>
          </a:p>
          <a:p>
            <a:pPr marL="457189" marR="0" lvl="0" indent="-296326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Budjetointi</a:t>
            </a:r>
          </a:p>
          <a:p>
            <a:pPr marL="457189" marR="0" lvl="0" indent="-296326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Uuden palvelun lanseerauskampanja</a:t>
            </a:r>
          </a:p>
          <a:p>
            <a:pPr marL="457189" marR="0" lvl="0" indent="-296326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rbel"/>
              <a:buChar char="●"/>
              <a:tabLst/>
              <a:defRPr/>
            </a:pPr>
            <a:r>
              <a:rPr kumimoji="0" lang="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orbel"/>
                <a:cs typeface="Arial" panose="020B0604020202020204" pitchFamily="34" charset="0"/>
                <a:sym typeface="Corbel"/>
              </a:rPr>
              <a:t>Somejulkaisujen ideointi ja kalenterointi </a:t>
            </a:r>
          </a:p>
          <a:p>
            <a:pPr marL="160863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Arial" panose="020B0604020202020204" pitchFamily="34" charset="0"/>
              <a:ea typeface="Corbel"/>
              <a:cs typeface="Arial" panose="020B0604020202020204" pitchFamily="34" charset="0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O teema 2025">
  <a:themeElements>
    <a:clrScheme name="SYO">
      <a:dk1>
        <a:srgbClr val="000000"/>
      </a:dk1>
      <a:lt1>
        <a:srgbClr val="FFFFFF"/>
      </a:lt1>
      <a:dk2>
        <a:srgbClr val="004993"/>
      </a:dk2>
      <a:lt2>
        <a:srgbClr val="E9F6FB"/>
      </a:lt2>
      <a:accent1>
        <a:srgbClr val="006EB7"/>
      </a:accent1>
      <a:accent2>
        <a:srgbClr val="59B5E7"/>
      </a:accent2>
      <a:accent3>
        <a:srgbClr val="FD1154"/>
      </a:accent3>
      <a:accent4>
        <a:srgbClr val="F3953F"/>
      </a:accent4>
      <a:accent5>
        <a:srgbClr val="FFE7EE"/>
      </a:accent5>
      <a:accent6>
        <a:srgbClr val="FEF3EB"/>
      </a:accent6>
      <a:hlink>
        <a:srgbClr val="006EB7"/>
      </a:hlink>
      <a:folHlink>
        <a:srgbClr val="0049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O teema 2025" id="{7C87B4A7-F696-4ADC-8C2D-3F62A6C8A5D0}" vid="{D7FD7BD7-DC76-4FB3-922E-BDC3CC71A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DB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9b2187-34ab-426d-b618-7ba0b9812433">
      <Terms xmlns="http://schemas.microsoft.com/office/infopath/2007/PartnerControls"/>
    </lcf76f155ced4ddcb4097134ff3c332f>
    <TaxCatchAll xmlns="4ffd359a-5a16-4fee-9453-d3d6ffed11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51999200044E640A6D8CF88B53DA9E2" ma:contentTypeVersion="13" ma:contentTypeDescription="Luo uusi asiakirja." ma:contentTypeScope="" ma:versionID="69d0d359706745d072f124c90e525fa9">
  <xsd:schema xmlns:xsd="http://www.w3.org/2001/XMLSchema" xmlns:xs="http://www.w3.org/2001/XMLSchema" xmlns:p="http://schemas.microsoft.com/office/2006/metadata/properties" xmlns:ns2="f29b2187-34ab-426d-b618-7ba0b9812433" xmlns:ns3="4ffd359a-5a16-4fee-9453-d3d6ffed1192" targetNamespace="http://schemas.microsoft.com/office/2006/metadata/properties" ma:root="true" ma:fieldsID="83e8644de2dce66ca75c3066a379e454" ns2:_="" ns3:_="">
    <xsd:import namespace="f29b2187-34ab-426d-b618-7ba0b9812433"/>
    <xsd:import namespace="4ffd359a-5a16-4fee-9453-d3d6ffed11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b2187-34ab-426d-b618-7ba0b9812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130a275b-544f-448d-8a6b-23425e3c17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d359a-5a16-4fee-9453-d3d6ffed119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d36bc7-4257-46db-b5a1-62b98d86ac7e}" ma:internalName="TaxCatchAll" ma:showField="CatchAllData" ma:web="4ffd359a-5a16-4fee-9453-d3d6ffed11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5613F0-433C-43C9-971A-A66A23A37574}">
  <ds:schemaRefs>
    <ds:schemaRef ds:uri="4ffd359a-5a16-4fee-9453-d3d6ffed119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f29b2187-34ab-426d-b618-7ba0b9812433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74DC07-E4FE-478D-811B-EBD97E6CF104}">
  <ds:schemaRefs>
    <ds:schemaRef ds:uri="4ffd359a-5a16-4fee-9453-d3d6ffed1192"/>
    <ds:schemaRef ds:uri="f29b2187-34ab-426d-b618-7ba0b98124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3EBEBC-9DD0-4CB6-BBB1-E353FD0AAA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SYO teema 2025</Template>
  <TotalTime>4247</TotalTime>
  <Words>146</Words>
  <Application>Microsoft Macintosh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Consolas</vt:lpstr>
      <vt:lpstr>Corbel</vt:lpstr>
      <vt:lpstr>SYO teema 2025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Yksinkertainen vuosikellopohja</dc:title>
  <dc:subject/>
  <dc:creator/>
  <cp:keywords/>
  <dc:description/>
  <cp:lastModifiedBy>Ulla Haukijärvi</cp:lastModifiedBy>
  <cp:revision>16</cp:revision>
  <dcterms:created xsi:type="dcterms:W3CDTF">2025-08-07T10:08:13Z</dcterms:created>
  <dcterms:modified xsi:type="dcterms:W3CDTF">2026-03-04T10:35:42Z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0x010100D51999200044E640A6D8CF88B53DA9E2</vt:lpwstr>
  </property>
  <property fmtid="{D5CDD505-2E9C-101B-9397-08002B2CF9AE}" pid="3" name="MediaServiceImageTags">
    <vt:lpwstr/>
  </property>
</Properties>
</file>