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83341" y="1122363"/>
            <a:ext cx="9825318" cy="17463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83341" y="3675529"/>
            <a:ext cx="9825318" cy="21667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83341" y="3085159"/>
            <a:ext cx="982531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1609" y="6356350"/>
            <a:ext cx="2743200" cy="365125"/>
          </a:xfrm>
        </p:spPr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119408" y="6356350"/>
            <a:ext cx="2743200" cy="365125"/>
          </a:xfrm>
        </p:spPr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322409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771939" y="2798701"/>
            <a:ext cx="10515600" cy="109730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8395" y="3985654"/>
            <a:ext cx="9742688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3949493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0"/>
          <p:cNvSpPr>
            <a:spLocks noGrp="1"/>
          </p:cNvSpPr>
          <p:nvPr>
            <p:ph type="title"/>
          </p:nvPr>
        </p:nvSpPr>
        <p:spPr>
          <a:xfrm>
            <a:off x="771939" y="2798701"/>
            <a:ext cx="10515600" cy="109730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8395" y="3985654"/>
            <a:ext cx="9742688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325999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0"/>
          <p:cNvSpPr>
            <a:spLocks noGrp="1"/>
          </p:cNvSpPr>
          <p:nvPr>
            <p:ph type="title"/>
          </p:nvPr>
        </p:nvSpPr>
        <p:spPr>
          <a:xfrm>
            <a:off x="771939" y="2798701"/>
            <a:ext cx="10515600" cy="109730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8395" y="3985654"/>
            <a:ext cx="9742688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4142610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0"/>
          <p:cNvSpPr>
            <a:spLocks noGrp="1"/>
          </p:cNvSpPr>
          <p:nvPr>
            <p:ph type="title"/>
          </p:nvPr>
        </p:nvSpPr>
        <p:spPr>
          <a:xfrm>
            <a:off x="771939" y="2798701"/>
            <a:ext cx="10515600" cy="109730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8395" y="3985654"/>
            <a:ext cx="9742688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3638207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0"/>
          <p:cNvSpPr>
            <a:spLocks noGrp="1"/>
          </p:cNvSpPr>
          <p:nvPr>
            <p:ph type="title"/>
          </p:nvPr>
        </p:nvSpPr>
        <p:spPr>
          <a:xfrm>
            <a:off x="771939" y="2798701"/>
            <a:ext cx="10515600" cy="109730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8395" y="3985654"/>
            <a:ext cx="9742688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367094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0"/>
          <p:cNvSpPr>
            <a:spLocks noGrp="1"/>
          </p:cNvSpPr>
          <p:nvPr>
            <p:ph type="title"/>
          </p:nvPr>
        </p:nvSpPr>
        <p:spPr>
          <a:xfrm>
            <a:off x="771939" y="2798701"/>
            <a:ext cx="10515600" cy="109730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8395" y="3985654"/>
            <a:ext cx="9742688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9726560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0"/>
          <p:cNvSpPr>
            <a:spLocks noGrp="1"/>
          </p:cNvSpPr>
          <p:nvPr>
            <p:ph type="title"/>
          </p:nvPr>
        </p:nvSpPr>
        <p:spPr>
          <a:xfrm>
            <a:off x="771939" y="2798701"/>
            <a:ext cx="10515600" cy="1097304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58395" y="3985654"/>
            <a:ext cx="9742688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36489984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38" y="4740671"/>
            <a:ext cx="2390425" cy="280991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12" y="-320304"/>
            <a:ext cx="2182068" cy="492985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80" y="-12172"/>
            <a:ext cx="2469639" cy="232960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80" y="-12172"/>
            <a:ext cx="2469639" cy="2323243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-140589" y="6908037"/>
            <a:ext cx="12420600" cy="1461248"/>
          </a:xfrm>
          <a:prstGeom prst="rect">
            <a:avLst/>
          </a:prstGeom>
          <a:solidFill>
            <a:srgbClr val="EC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0.04838 L 0.01705 0.03936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 -0.02292 C 0.02722 -0.03518 0.02097 -0.04745 0.0198 -0.04745 " pathEditMode="relative" rAng="0" ptsTypes="AA">
                                      <p:cBhvr>
                                        <p:cTn id="8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171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83341" y="1122363"/>
            <a:ext cx="9825318" cy="17463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83341" y="3675529"/>
            <a:ext cx="9825318" cy="21667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83341" y="3085159"/>
            <a:ext cx="982531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1609" y="6356350"/>
            <a:ext cx="2743200" cy="365125"/>
          </a:xfrm>
        </p:spPr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119408" y="6356350"/>
            <a:ext cx="2743200" cy="365125"/>
          </a:xfrm>
        </p:spPr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679069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440388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B5B5AB-D107-2D48-CCF1-AB6949EC0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42C0E09-0072-CADE-2389-444B6FAA2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F9C81C-8613-9854-2DAB-6E757521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025C6E-BF0D-1197-0676-CA0C6D56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83B2F7-207B-8F5B-ABE7-53980FFB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88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019455"/>
            <a:ext cx="10515600" cy="1338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3"/>
          </p:nvPr>
        </p:nvSpPr>
        <p:spPr>
          <a:xfrm>
            <a:off x="831850" y="3175290"/>
            <a:ext cx="5048997" cy="25262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4"/>
          </p:nvPr>
        </p:nvSpPr>
        <p:spPr>
          <a:xfrm>
            <a:off x="6203577" y="3175290"/>
            <a:ext cx="5143874" cy="25262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1850" y="2581837"/>
            <a:ext cx="10515600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40099014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63388"/>
            <a:ext cx="10515600" cy="10273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935677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663388"/>
            <a:ext cx="10515600" cy="10273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20873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27528"/>
            <a:ext cx="10515600" cy="106315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92696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70041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950259"/>
            <a:ext cx="3932237" cy="1107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50259"/>
            <a:ext cx="6172200" cy="49107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223246"/>
            <a:ext cx="3932237" cy="36457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98425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896471"/>
            <a:ext cx="3932237" cy="11609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896471"/>
            <a:ext cx="6679420" cy="49725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205318"/>
            <a:ext cx="3932237" cy="36636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373860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593384"/>
            <a:ext cx="10515600" cy="109730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16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Corbel" charset="0"/>
              </a:defRPr>
            </a:lvl1pPr>
          </a:lstStyle>
          <a:p>
            <a:fld id="{4850586E-906C-4F45-888D-638C34A3A87A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1194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Corbel" charset="0"/>
              </a:defRPr>
            </a:lvl1pPr>
          </a:lstStyle>
          <a:p>
            <a:fld id="{CB0BA2B2-C040-4460-AA52-6F155F8F078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408" y="180408"/>
            <a:ext cx="2832651" cy="497612"/>
          </a:xfrm>
          <a:prstGeom prst="rect">
            <a:avLst/>
          </a:prstGeom>
        </p:spPr>
      </p:pic>
      <p:cxnSp>
        <p:nvCxnSpPr>
          <p:cNvPr id="23" name="Suora yhdysviiva 22"/>
          <p:cNvCxnSpPr/>
          <p:nvPr/>
        </p:nvCxnSpPr>
        <p:spPr>
          <a:xfrm>
            <a:off x="281609" y="6286293"/>
            <a:ext cx="11565834" cy="0"/>
          </a:xfrm>
          <a:prstGeom prst="line">
            <a:avLst/>
          </a:prstGeom>
          <a:ln w="285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3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Corbe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accent1"/>
          </a:solidFill>
          <a:latin typeface="Corbe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accent1"/>
          </a:solidFill>
          <a:latin typeface="Corbe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accent1"/>
          </a:solidFill>
          <a:latin typeface="Corbe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1"/>
          </a:solidFill>
          <a:latin typeface="Corbe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accent1"/>
          </a:solidFill>
          <a:latin typeface="Corbe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13565-376F-6722-D699-F6F86D900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Neuvontapalvelun runko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23ED51-C068-7956-3728-EFE5CC3A3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Suomen Yrittäjäopisto</a:t>
            </a:r>
          </a:p>
          <a:p>
            <a:r>
              <a:rPr lang="fi-FI" dirty="0"/>
              <a:t>Agri</a:t>
            </a:r>
          </a:p>
        </p:txBody>
      </p:sp>
    </p:spTree>
    <p:extLst>
      <p:ext uri="{BB962C8B-B14F-4D97-AF65-F5344CB8AC3E}">
        <p14:creationId xmlns:p14="http://schemas.microsoft.com/office/powerpoint/2010/main" val="8118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E71870-FD67-76E6-80CD-7D18546D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Alkukartoitus tilanteesta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42E363-AA61-A3AD-FC2D-93BF002D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Lähtötiedot nykyisestä tilanteesta</a:t>
            </a:r>
          </a:p>
          <a:p>
            <a:r>
              <a:rPr lang="fi-FI" dirty="0"/>
              <a:t>Alustava suunnitelma, mitä neuvontapalvelulla tehdään</a:t>
            </a:r>
          </a:p>
          <a:p>
            <a:r>
              <a:rPr lang="fi-FI" dirty="0"/>
              <a:t>Aikataulutus ja palaverien sopiminen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00B050"/>
                </a:solidFill>
              </a:rPr>
              <a:t> asiakas toimittaa tarvittavia lisätietoja laskelmia/suunnitelmia varten sekä pohtii tarkemmin omia vaihtoehtoja/reunaehtoja tehtäville suunnitelmille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00B050"/>
                </a:solidFill>
              </a:rPr>
              <a:t> tekijä aloittaa lähtötilanteen selvittämistä ja tekee alustavaa hahmotelmaa lähtötilanteesta sekä ehkä jo mahdollisuuksista vaihtoehdoille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68527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DFEBB-CEC1-FDBA-A509-39D0F149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Lähtötilanteen käsittelyä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997217-B4B2-7A33-9CB0-DEAB735E1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Tekijä varmistaa, että saanut lähtötilanteesta oikean kuvan ja käsityksen</a:t>
            </a:r>
          </a:p>
          <a:p>
            <a:r>
              <a:rPr lang="fi-FI" dirty="0"/>
              <a:t>Vaihtoehtojen kartoitus</a:t>
            </a:r>
          </a:p>
          <a:p>
            <a:r>
              <a:rPr lang="fi-FI" dirty="0"/>
              <a:t>Mahdollisuudet</a:t>
            </a:r>
          </a:p>
          <a:p>
            <a:r>
              <a:rPr lang="fi-FI" dirty="0"/>
              <a:t>Esteet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00B050"/>
                </a:solidFill>
              </a:rPr>
              <a:t> laskelmien ja suunnitelmien päivittäminen palaverin pohjalta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00B050"/>
                </a:solidFill>
              </a:rPr>
              <a:t> vaihtoehtojen laskenta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307464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840C5-5376-26AD-79C0-4B6C4FA3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Tilannepalaveri/-t </a:t>
            </a:r>
            <a:r>
              <a:rPr lang="fi-FI" sz="2000" dirty="0"/>
              <a:t>(voi toistua useamman kerran tarpeen mukaan)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C9F227-3AD7-C969-62CA-FFCB1FE4B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Laskelmien ja suunnitelmin läpikäynti</a:t>
            </a:r>
          </a:p>
          <a:p>
            <a:r>
              <a:rPr lang="fi-FI" dirty="0"/>
              <a:t>Tulosten analysointia</a:t>
            </a:r>
          </a:p>
          <a:p>
            <a:r>
              <a:rPr lang="fi-FI" dirty="0"/>
              <a:t>Jatkotoimista sopiminen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00B050"/>
                </a:solidFill>
              </a:rPr>
              <a:t> laskelmien ja suunnitelmien muuttaminen/päivittäminen palaverin pohjalta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352824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DC1928-899A-A732-5696-8C332E10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Loppupalaveri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73CFD0-7A79-556B-FC56-773FE947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Tulosten analysointia ja perusteluita</a:t>
            </a:r>
          </a:p>
          <a:p>
            <a:r>
              <a:rPr lang="fi-FI" dirty="0"/>
              <a:t>Palautetta prosessista ja saavutetuista tuloksista</a:t>
            </a:r>
          </a:p>
          <a:p>
            <a:r>
              <a:rPr lang="fi-FI" dirty="0"/>
              <a:t>Jatkotoimista sopiminen, tehdäänkö seurantaa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00B050"/>
                </a:solidFill>
              </a:rPr>
              <a:t>valmiit suunnitelmat asiakkaalle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00B050"/>
                </a:solidFill>
              </a:rPr>
              <a:t> raportointipohjan täyttö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00B050"/>
                </a:solidFill>
              </a:rPr>
              <a:t>laskutus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845391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Teema1">
  <a:themeElements>
    <a:clrScheme name="Suomen Yrittäjäopisto - teema">
      <a:dk1>
        <a:srgbClr val="000000"/>
      </a:dk1>
      <a:lt1>
        <a:srgbClr val="FFFFFF"/>
      </a:lt1>
      <a:dk2>
        <a:srgbClr val="44546A"/>
      </a:dk2>
      <a:lt2>
        <a:srgbClr val="EAF6FB"/>
      </a:lt2>
      <a:accent1>
        <a:srgbClr val="004994"/>
      </a:accent1>
      <a:accent2>
        <a:srgbClr val="006EB7"/>
      </a:accent2>
      <a:accent3>
        <a:srgbClr val="59B5E7"/>
      </a:accent3>
      <a:accent4>
        <a:srgbClr val="F3953F"/>
      </a:accent4>
      <a:accent5>
        <a:srgbClr val="ED6A5B"/>
      </a:accent5>
      <a:accent6>
        <a:srgbClr val="ACDDFF"/>
      </a:accent6>
      <a:hlink>
        <a:srgbClr val="59B5E7"/>
      </a:hlink>
      <a:folHlink>
        <a:srgbClr val="ED6A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1" id="{E65B4FDE-EE86-4D14-AF63-9056D5919063}" vid="{95C792A3-9AEA-4587-9DC5-91C56C4EC9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4BAE1542635BD41902AB94194570237" ma:contentTypeVersion="19" ma:contentTypeDescription="Luo uusi asiakirja." ma:contentTypeScope="" ma:versionID="9ff386e660176881116cc7de1584b98e">
  <xsd:schema xmlns:xsd="http://www.w3.org/2001/XMLSchema" xmlns:xs="http://www.w3.org/2001/XMLSchema" xmlns:p="http://schemas.microsoft.com/office/2006/metadata/properties" xmlns:ns1="http://schemas.microsoft.com/sharepoint/v3" xmlns:ns2="488b1640-c9e0-4a9e-a51f-fa560b57b049" xmlns:ns3="70afe19d-4798-4ba7-8144-893798dcea3b" xmlns:ns4="65157bd9-6474-4bac-ad23-b658a4e1d734" targetNamespace="http://schemas.microsoft.com/office/2006/metadata/properties" ma:root="true" ma:fieldsID="abc841d477b6718d121b2fda94623c0e" ns1:_="" ns2:_="" ns3:_="" ns4:_="">
    <xsd:import namespace="http://schemas.microsoft.com/sharepoint/v3"/>
    <xsd:import namespace="488b1640-c9e0-4a9e-a51f-fa560b57b049"/>
    <xsd:import namespace="70afe19d-4798-4ba7-8144-893798dcea3b"/>
    <xsd:import namespace="65157bd9-6474-4bac-ad23-b658a4e1d7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b1640-c9e0-4a9e-a51f-fa560b57b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130a275b-544f-448d-8a6b-23425e3c17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fe19d-4798-4ba7-8144-893798dcea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57bd9-6474-4bac-ad23-b658a4e1d734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9033b2ff-3e2c-49fa-b0fd-c24c6f2ea414}" ma:internalName="TaxCatchAll" ma:showField="CatchAllData" ma:web="70afe19d-4798-4ba7-8144-893798dcea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65157bd9-6474-4bac-ad23-b658a4e1d734" xsi:nil="true"/>
    <lcf76f155ced4ddcb4097134ff3c332f xmlns="488b1640-c9e0-4a9e-a51f-fa560b57b0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7D327-B6FC-49CB-A323-076CEE3023CE}"/>
</file>

<file path=customXml/itemProps2.xml><?xml version="1.0" encoding="utf-8"?>
<ds:datastoreItem xmlns:ds="http://schemas.openxmlformats.org/officeDocument/2006/customXml" ds:itemID="{9E57DF62-57BE-474F-AB1C-AE1154EE9210}"/>
</file>

<file path=customXml/itemProps3.xml><?xml version="1.0" encoding="utf-8"?>
<ds:datastoreItem xmlns:ds="http://schemas.openxmlformats.org/officeDocument/2006/customXml" ds:itemID="{B9A7E4C7-D41D-4C4B-8DC2-2C716C732F82}"/>
</file>

<file path=docProps/app.xml><?xml version="1.0" encoding="utf-8"?>
<Properties xmlns="http://schemas.openxmlformats.org/officeDocument/2006/extended-properties" xmlns:vt="http://schemas.openxmlformats.org/officeDocument/2006/docPropsVTypes">
  <Template>Teema1</Template>
  <TotalTime>9</TotalTime>
  <Words>130</Words>
  <Application>Microsoft Office PowerPoint</Application>
  <PresentationFormat>Laajakuva</PresentationFormat>
  <Paragraphs>32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Wingdings</vt:lpstr>
      <vt:lpstr>Teema1</vt:lpstr>
      <vt:lpstr>Neuvontapalvelun runko</vt:lpstr>
      <vt:lpstr>Alkukartoitus tilanteesta</vt:lpstr>
      <vt:lpstr>Lähtötilanteen käsittelyä</vt:lpstr>
      <vt:lpstr>Tilannepalaveri/-t (voi toistua useamman kerran tarpeen mukaan) </vt:lpstr>
      <vt:lpstr>Loppupalaveri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Neuvontapalvelun runko</dc:title>
  <dc:creator>Päivi Mäkinen</dc:creator>
  <cp:lastModifiedBy>Päivi Mäkinen</cp:lastModifiedBy>
  <cp:revision>1</cp:revision>
  <dcterms:created xsi:type="dcterms:W3CDTF">2023-11-10T10:28:00Z</dcterms:created>
  <dcterms:modified xsi:type="dcterms:W3CDTF">2023-11-10T10:37:45Z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0x01010074BAE1542635BD41902AB94194570237</vt:lpwstr>
  </property>
</Properties>
</file>